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0" r:id="rId3"/>
    <p:sldId id="257" r:id="rId4"/>
    <p:sldId id="281" r:id="rId5"/>
    <p:sldId id="263" r:id="rId6"/>
    <p:sldId id="261" r:id="rId7"/>
    <p:sldId id="264" r:id="rId8"/>
    <p:sldId id="259" r:id="rId9"/>
    <p:sldId id="262" r:id="rId10"/>
    <p:sldId id="265" r:id="rId11"/>
    <p:sldId id="266" r:id="rId12"/>
    <p:sldId id="267" r:id="rId13"/>
    <p:sldId id="271" r:id="rId14"/>
    <p:sldId id="270" r:id="rId15"/>
    <p:sldId id="268" r:id="rId16"/>
    <p:sldId id="273" r:id="rId17"/>
    <p:sldId id="269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2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7"/>
    <p:restoredTop sz="91020"/>
  </p:normalViewPr>
  <p:slideViewPr>
    <p:cSldViewPr snapToGrid="0" snapToObjects="1">
      <p:cViewPr varScale="1">
        <p:scale>
          <a:sx n="116" d="100"/>
          <a:sy n="116" d="100"/>
        </p:scale>
        <p:origin x="10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04866-9354-2B48-920D-65FFCA66D83D}" type="datetimeFigureOut">
              <a:rPr kumimoji="1" lang="ko-KR" altLang="en-US" smtClean="0"/>
              <a:t>2021. 6. 11.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44BD53-CC36-BC4B-8878-1358D2B8A2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4343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4BD53-CC36-BC4B-8878-1358D2B8A2B1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4364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4BD53-CC36-BC4B-8878-1358D2B8A2B1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360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4BD53-CC36-BC4B-8878-1358D2B8A2B1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6097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4BD53-CC36-BC4B-8878-1358D2B8A2B1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9304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4BD53-CC36-BC4B-8878-1358D2B8A2B1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9892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4BD53-CC36-BC4B-8878-1358D2B8A2B1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1057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4BD53-CC36-BC4B-8878-1358D2B8A2B1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6953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4BD53-CC36-BC4B-8878-1358D2B8A2B1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0252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4BD53-CC36-BC4B-8878-1358D2B8A2B1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648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4BD53-CC36-BC4B-8878-1358D2B8A2B1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8677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4BD53-CC36-BC4B-8878-1358D2B8A2B1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0054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4BD53-CC36-BC4B-8878-1358D2B8A2B1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792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4BD53-CC36-BC4B-8878-1358D2B8A2B1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04911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4BD53-CC36-BC4B-8878-1358D2B8A2B1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4846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4BD53-CC36-BC4B-8878-1358D2B8A2B1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9597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4BD53-CC36-BC4B-8878-1358D2B8A2B1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93251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4BD53-CC36-BC4B-8878-1358D2B8A2B1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7807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4BD53-CC36-BC4B-8878-1358D2B8A2B1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5620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4BD53-CC36-BC4B-8878-1358D2B8A2B1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3689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4BD53-CC36-BC4B-8878-1358D2B8A2B1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7341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4BD53-CC36-BC4B-8878-1358D2B8A2B1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4975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4BD53-CC36-BC4B-8878-1358D2B8A2B1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6396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4BD53-CC36-BC4B-8878-1358D2B8A2B1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1455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4BD53-CC36-BC4B-8878-1358D2B8A2B1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0607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EDD84-35C5-5C4C-BDE8-7590D307D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4E2EDA-203D-7040-B7E6-1E4E9B115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29741F-0ADA-1B48-BD73-BAC4DA339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749F-457C-734D-8B06-F72575E45819}" type="datetimeFigureOut">
              <a:rPr kumimoji="1" lang="ko-KR" altLang="en-US" smtClean="0"/>
              <a:t>2021. 6. 11.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F9A5C8-10C1-5D40-AEBC-54724EE42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2CA148-FBDC-AD40-A9AF-C327A8E45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87ABD-B9F8-B043-93B8-8E3468CAD5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8820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93F51D-91E8-BC43-A8CB-18DF51255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41DF47-527D-EE42-A6B9-8E4DD9B81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EDFBE-8935-1D43-B892-A435612FD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749F-457C-734D-8B06-F72575E45819}" type="datetimeFigureOut">
              <a:rPr kumimoji="1" lang="ko-KR" altLang="en-US" smtClean="0"/>
              <a:t>2021. 6. 11.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0F8B2E-D397-0E4B-99C1-20E0B4783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3AEAB-E9F7-5D46-BFE1-75B02F26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87ABD-B9F8-B043-93B8-8E3468CAD5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8803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1FE2FA7-2886-A645-B5BC-57D0D5D56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635CE9-D68F-9247-9F6F-F715F6D71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C66067-07DB-6E4C-9103-CAFCB3AD0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749F-457C-734D-8B06-F72575E45819}" type="datetimeFigureOut">
              <a:rPr kumimoji="1" lang="ko-KR" altLang="en-US" smtClean="0"/>
              <a:t>2021. 6. 11.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4B2850-92F8-D347-BBEA-3372EBCB2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AEFF81-FB23-5548-B9A1-319B9A245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87ABD-B9F8-B043-93B8-8E3468CAD5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3755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A1467-408E-5A45-865A-FC983F6E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F91ED0-D29B-4540-B33E-553F63A10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7B4581-27FD-9A41-90CC-1039020E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749F-457C-734D-8B06-F72575E45819}" type="datetimeFigureOut">
              <a:rPr kumimoji="1" lang="ko-KR" altLang="en-US" smtClean="0"/>
              <a:t>2021. 6. 11.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A19CB8-BECC-CC41-901C-44C9C6D78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DA918-F4B8-6C43-B86E-8F5130C55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87ABD-B9F8-B043-93B8-8E3468CAD5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7654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34694-419D-A04E-887D-CCBB23647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C46518-8931-3642-9C20-2B4BC5613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C4E65-24BF-F340-B80D-3A03C1E86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749F-457C-734D-8B06-F72575E45819}" type="datetimeFigureOut">
              <a:rPr kumimoji="1" lang="ko-KR" altLang="en-US" smtClean="0"/>
              <a:t>2021. 6. 11.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6EEEE9-104E-064D-A833-32E11E4C1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12DCD7-66E6-7D4D-97EB-120B15A54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87ABD-B9F8-B043-93B8-8E3468CAD5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47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3437-07D5-3D40-B789-7F063EF83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65622E-75E7-0B48-A22D-641C6078AF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B365FF-D982-0D46-81B4-AB57D6A61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8E23FE-461B-8D4F-B9E9-12677D0D6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749F-457C-734D-8B06-F72575E45819}" type="datetimeFigureOut">
              <a:rPr kumimoji="1" lang="ko-KR" altLang="en-US" smtClean="0"/>
              <a:t>2021. 6. 11.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C17187-C691-2647-AEDB-2D6C6595C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BB2DEA-A44B-A941-9A83-019DEA83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87ABD-B9F8-B043-93B8-8E3468CAD5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5799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2B8CE-7B51-8544-A1F2-B00B77534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AA650F-C190-C649-8A78-5A3A00687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C5B30C-6D60-2F4A-91C5-E8A2CA922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D3A68B-839B-A940-B9B1-2151F6F20F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2B174E-B121-5847-8ECE-7713854B14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1B308B8-86D5-ED43-B8BF-CB92FC2A8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749F-457C-734D-8B06-F72575E45819}" type="datetimeFigureOut">
              <a:rPr kumimoji="1" lang="ko-KR" altLang="en-US" smtClean="0"/>
              <a:t>2021. 6. 11.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7C7727-50C7-3440-BF2C-07E37E24A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098E89-7469-3040-BAA6-CA7404E7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87ABD-B9F8-B043-93B8-8E3468CAD5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506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28B37D-3F6E-E140-BD5A-0B810E06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8250BE-06C7-D94F-96BD-5D9E0E1A2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749F-457C-734D-8B06-F72575E45819}" type="datetimeFigureOut">
              <a:rPr kumimoji="1" lang="ko-KR" altLang="en-US" smtClean="0"/>
              <a:t>2021. 6. 11.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875347-772E-A446-8975-E48918537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85B2A5-8EF3-DF46-86DF-58E396014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87ABD-B9F8-B043-93B8-8E3468CAD5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1830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786234-3B31-914D-993F-9670AAC99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749F-457C-734D-8B06-F72575E45819}" type="datetimeFigureOut">
              <a:rPr kumimoji="1" lang="ko-KR" altLang="en-US" smtClean="0"/>
              <a:t>2021. 6. 11.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1BA7B86-4BE0-FB48-8421-EC9862DAE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8081D9-62E2-9A43-A167-5C0CC89F1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87ABD-B9F8-B043-93B8-8E3468CAD5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5649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D3C22-9890-3642-91FD-558D0B50D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A2F304-2615-6044-99A6-D3E0E0BB2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5F2A55-1901-5F4E-AB2D-AC205D6B6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3603D1-C695-CD44-A0D7-9B484FC1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749F-457C-734D-8B06-F72575E45819}" type="datetimeFigureOut">
              <a:rPr kumimoji="1" lang="ko-KR" altLang="en-US" smtClean="0"/>
              <a:t>2021. 6. 11.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B43A27-3C83-6844-A245-146D3E8FC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4C30A3-362F-DE4D-B89E-BCA831E4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87ABD-B9F8-B043-93B8-8E3468CAD5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4673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1B712-C340-2043-9E32-10935DBAC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03D8A7-E7FE-C34A-A348-0BC8D4427E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CB88AE-4868-6342-A4B2-F2AC98BD0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C87E1A-71A9-454F-AB15-6458CF53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749F-457C-734D-8B06-F72575E45819}" type="datetimeFigureOut">
              <a:rPr kumimoji="1" lang="ko-KR" altLang="en-US" smtClean="0"/>
              <a:t>2021. 6. 11.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3D44EE-2A1A-4049-A1AE-697FCA77A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0B4144-864E-EB4C-ADF9-05E37DDD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87ABD-B9F8-B043-93B8-8E3468CAD5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324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2C7DAF-6025-7947-96FE-4DBE7061A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BD0382-6A45-3649-9642-C6354B135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AF3F70-4DBD-CD43-B856-BCE33BD40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1749F-457C-734D-8B06-F72575E45819}" type="datetimeFigureOut">
              <a:rPr kumimoji="1" lang="ko-KR" altLang="en-US" smtClean="0"/>
              <a:t>2021. 6. 11.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535619-F7CB-F247-9DB0-1CFF4AF1B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FA2964-A5C4-504D-B496-66754F5E2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87ABD-B9F8-B043-93B8-8E3468CAD5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1230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A%B0%9C%EB%B0%A9%ED%98%95_%ED%91%9C%EC%A4%80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434194B-EB56-4062-98C6-CB72F287E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02212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3746DB1-35A8-422F-9955-4F8E75DBB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8D71D4B4-625E-FE4C-8463-B87892A43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24957" y="5604491"/>
            <a:ext cx="5946202" cy="838831"/>
          </a:xfrm>
        </p:spPr>
        <p:txBody>
          <a:bodyPr vert="horz" lIns="91440" tIns="45720" rIns="91440" bIns="45720" rtlCol="0" anchor="b">
            <a:noAutofit/>
          </a:bodyPr>
          <a:lstStyle/>
          <a:p>
            <a:pPr indent="-228600" algn="r" latinLnBrk="0">
              <a:buFont typeface="Arial" panose="020B0604020202020204" pitchFamily="34" charset="0"/>
              <a:buChar char="•"/>
            </a:pPr>
            <a:r>
              <a:rPr kumimoji="1" lang="ko-KR" altLang="en-US" sz="3000" dirty="0" err="1">
                <a:solidFill>
                  <a:srgbClr val="000000"/>
                </a:solidFill>
              </a:rPr>
              <a:t>머신러닝을</a:t>
            </a:r>
            <a:r>
              <a:rPr kumimoji="1" lang="en-US" altLang="ko-KR" sz="3000" dirty="0">
                <a:solidFill>
                  <a:srgbClr val="000000"/>
                </a:solidFill>
              </a:rPr>
              <a:t> </a:t>
            </a:r>
            <a:r>
              <a:rPr kumimoji="1" lang="ko-KR" altLang="en-US" sz="3000" dirty="0">
                <a:solidFill>
                  <a:srgbClr val="000000"/>
                </a:solidFill>
              </a:rPr>
              <a:t>이용한 효과적인 건강검진 추천</a:t>
            </a:r>
            <a:endParaRPr kumimoji="1" lang="en-US" altLang="ko-KR" sz="3000" dirty="0">
              <a:solidFill>
                <a:srgbClr val="000000"/>
              </a:solidFill>
            </a:endParaRPr>
          </a:p>
          <a:p>
            <a:pPr indent="-228600" algn="r" latinLnBrk="0">
              <a:buFont typeface="Arial" panose="020B0604020202020204" pitchFamily="34" charset="0"/>
              <a:buChar char="•"/>
            </a:pPr>
            <a:endParaRPr kumimoji="1" lang="en-US" altLang="ko-KR" sz="2000" dirty="0">
              <a:solidFill>
                <a:srgbClr val="000000"/>
              </a:solidFill>
            </a:endParaRPr>
          </a:p>
          <a:p>
            <a:pPr indent="-228600" algn="r" latinLnBrk="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solidFill>
                  <a:srgbClr val="000000"/>
                </a:solidFill>
              </a:rPr>
              <a:t>김남윤 교수님</a:t>
            </a:r>
            <a:endParaRPr kumimoji="1" lang="en-US" altLang="ko-KR" sz="2000" dirty="0">
              <a:solidFill>
                <a:srgbClr val="000000"/>
              </a:solidFill>
            </a:endParaRPr>
          </a:p>
          <a:p>
            <a:pPr indent="-228600" algn="r" latinLnBrk="0">
              <a:buFont typeface="Arial" panose="020B0604020202020204" pitchFamily="34" charset="0"/>
              <a:buChar char="•"/>
            </a:pPr>
            <a:r>
              <a:rPr kumimoji="1" lang="ko-KR" altLang="en-US" sz="2000" dirty="0" err="1">
                <a:solidFill>
                  <a:srgbClr val="000000"/>
                </a:solidFill>
              </a:rPr>
              <a:t>양재욱</a:t>
            </a:r>
            <a:endParaRPr kumimoji="1" lang="en-US" altLang="ko-KR" sz="2000" dirty="0">
              <a:solidFill>
                <a:srgbClr val="000000"/>
              </a:solidFill>
            </a:endParaRPr>
          </a:p>
        </p:txBody>
      </p:sp>
      <p:sp>
        <p:nvSpPr>
          <p:cNvPr id="35" name="Freeform 57">
            <a:extLst>
              <a:ext uri="{FF2B5EF4-FFF2-40B4-BE49-F238E27FC236}">
                <a16:creationId xmlns:a16="http://schemas.microsoft.com/office/drawing/2014/main" id="{B817D9AD-5E85-4E85-AC3E-43E24FA91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580219"/>
            <a:ext cx="4383459" cy="5287256"/>
          </a:xfrm>
          <a:custGeom>
            <a:avLst/>
            <a:gdLst>
              <a:gd name="connsiteX0" fmla="*/ 1504462 w 4383459"/>
              <a:gd name="connsiteY0" fmla="*/ 0 h 5287256"/>
              <a:gd name="connsiteX1" fmla="*/ 4383459 w 4383459"/>
              <a:gd name="connsiteY1" fmla="*/ 2878997 h 5287256"/>
              <a:gd name="connsiteX2" fmla="*/ 3114137 w 4383459"/>
              <a:gd name="connsiteY2" fmla="*/ 5266307 h 5287256"/>
              <a:gd name="connsiteX3" fmla="*/ 3079653 w 4383459"/>
              <a:gd name="connsiteY3" fmla="*/ 5287256 h 5287256"/>
              <a:gd name="connsiteX4" fmla="*/ 0 w 4383459"/>
              <a:gd name="connsiteY4" fmla="*/ 5287256 h 5287256"/>
              <a:gd name="connsiteX5" fmla="*/ 0 w 4383459"/>
              <a:gd name="connsiteY5" fmla="*/ 427769 h 5287256"/>
              <a:gd name="connsiteX6" fmla="*/ 132161 w 4383459"/>
              <a:gd name="connsiteY6" fmla="*/ 347480 h 5287256"/>
              <a:gd name="connsiteX7" fmla="*/ 1504462 w 4383459"/>
              <a:gd name="connsiteY7" fmla="*/ 0 h 528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3459" h="5287256">
                <a:moveTo>
                  <a:pt x="1504462" y="0"/>
                </a:moveTo>
                <a:cubicBezTo>
                  <a:pt x="3094488" y="0"/>
                  <a:pt x="4383459" y="1288971"/>
                  <a:pt x="4383459" y="2878997"/>
                </a:cubicBezTo>
                <a:cubicBezTo>
                  <a:pt x="4383459" y="3872763"/>
                  <a:pt x="3879955" y="4748930"/>
                  <a:pt x="3114137" y="5266307"/>
                </a:cubicBezTo>
                <a:lnTo>
                  <a:pt x="3079653" y="5287256"/>
                </a:lnTo>
                <a:lnTo>
                  <a:pt x="0" y="5287256"/>
                </a:lnTo>
                <a:lnTo>
                  <a:pt x="0" y="427769"/>
                </a:lnTo>
                <a:lnTo>
                  <a:pt x="132161" y="347480"/>
                </a:lnTo>
                <a:cubicBezTo>
                  <a:pt x="540096" y="125876"/>
                  <a:pt x="1007579" y="0"/>
                  <a:pt x="1504462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0810290-E788-4DE3-B716-DBE58CC6A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2946" y="0"/>
            <a:ext cx="4185112" cy="3170097"/>
          </a:xfrm>
          <a:custGeom>
            <a:avLst/>
            <a:gdLst>
              <a:gd name="connsiteX0" fmla="*/ 301225 w 4185112"/>
              <a:gd name="connsiteY0" fmla="*/ 0 h 3170097"/>
              <a:gd name="connsiteX1" fmla="*/ 3883887 w 4185112"/>
              <a:gd name="connsiteY1" fmla="*/ 0 h 3170097"/>
              <a:gd name="connsiteX2" fmla="*/ 3932552 w 4185112"/>
              <a:gd name="connsiteY2" fmla="*/ 80105 h 3170097"/>
              <a:gd name="connsiteX3" fmla="*/ 4185112 w 4185112"/>
              <a:gd name="connsiteY3" fmla="*/ 1077541 h 3170097"/>
              <a:gd name="connsiteX4" fmla="*/ 2092556 w 4185112"/>
              <a:gd name="connsiteY4" fmla="*/ 3170097 h 3170097"/>
              <a:gd name="connsiteX5" fmla="*/ 0 w 4185112"/>
              <a:gd name="connsiteY5" fmla="*/ 1077541 h 3170097"/>
              <a:gd name="connsiteX6" fmla="*/ 252561 w 4185112"/>
              <a:gd name="connsiteY6" fmla="*/ 80105 h 31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5112" h="3170097">
                <a:moveTo>
                  <a:pt x="301225" y="0"/>
                </a:moveTo>
                <a:lnTo>
                  <a:pt x="3883887" y="0"/>
                </a:lnTo>
                <a:lnTo>
                  <a:pt x="3932552" y="80105"/>
                </a:lnTo>
                <a:cubicBezTo>
                  <a:pt x="4093621" y="376606"/>
                  <a:pt x="4185112" y="716389"/>
                  <a:pt x="4185112" y="1077541"/>
                </a:cubicBezTo>
                <a:cubicBezTo>
                  <a:pt x="4185112" y="2233228"/>
                  <a:pt x="3248243" y="3170097"/>
                  <a:pt x="2092556" y="3170097"/>
                </a:cubicBezTo>
                <a:cubicBezTo>
                  <a:pt x="936869" y="3170097"/>
                  <a:pt x="0" y="2233228"/>
                  <a:pt x="0" y="1077541"/>
                </a:cubicBezTo>
                <a:cubicBezTo>
                  <a:pt x="0" y="716389"/>
                  <a:pt x="91491" y="376606"/>
                  <a:pt x="252561" y="80105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60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904BE49-D42F-4F46-B6D8-2F317121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7C06C8-18BE-4336-B9E0-3E15ACC93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C1C39E9B-4917-47D7-B9CB-56480F887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F7200AE-DDFE-46D2-ABCA-99906B970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AC40760-2393-4FAE-9A58-F4CDC0671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1080422B-1649-4C8E-9459-421424360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136A7BD-0DB3-401B-A6AB-38BD30D10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D037346-242B-41AF-8CF5-C35284CA2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238EBF94-0BBF-4BAE-AE27-729E3AC13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40EFD7-EB1A-47AF-9DC9-7D4FCC601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6BAA7A10-98A8-4931-9BE2-B573EB376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20223F5-34A9-4388-AF7B-38C76242F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3CC9C746-C646-4363-B3D3-349B5C18C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3EAA5BC5-AB13-4C8E-9D9D-05DE777C5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500FC397-0569-4EC4-926A-DDD62AC49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84FF041-FE7D-47CD-830F-7FABF41C7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224154F3-CDFE-4FFF-92E4-ECEACF4A6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CCE7404D-AA5A-4B82-A875-07F35D7C2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526B6FED-4F20-4070-95B4-FF6F439E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A75958D-1716-4B5A-A745-AFA4962FA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31A2051-17DE-4E9D-9EA6-026B97B1A9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E0642A0-80D3-4F37-8249-A07E6F382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1219468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모니터, 음식이(가) 표시된 사진&#10;&#10;자동 생성된 설명">
            <a:extLst>
              <a:ext uri="{FF2B5EF4-FFF2-40B4-BE49-F238E27FC236}">
                <a16:creationId xmlns:a16="http://schemas.microsoft.com/office/drawing/2014/main" id="{285864B0-39FB-EB43-AEAB-139D3E37A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8" y="1016194"/>
            <a:ext cx="11552981" cy="2373050"/>
          </a:xfrm>
          <a:prstGeom prst="rect">
            <a:avLst/>
          </a:prstGeom>
          <a:ln w="12700">
            <a:noFill/>
          </a:ln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FA760135-24A9-40C9-B45F-2EB5B642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36" name="Isosceles Triangle 39">
              <a:extLst>
                <a:ext uri="{FF2B5EF4-FFF2-40B4-BE49-F238E27FC236}">
                  <a16:creationId xmlns:a16="http://schemas.microsoft.com/office/drawing/2014/main" id="{20E3CEE0-0CB3-421F-99FC-4585E6243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346BB80-2556-4779-9642-5706CAA33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E219ED0-F508-A043-9A5F-00688A2A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en-US" altLang="ko-KR" sz="3600" kern="120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Data Generator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B46F41-3107-B84A-B4AB-C55436DA8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83" y="5021137"/>
            <a:ext cx="8833654" cy="52263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kumimoji="1" lang="en-US" altLang="ko-KR" sz="1600" kern="1200">
                <a:solidFill>
                  <a:srgbClr val="FFFFFE"/>
                </a:solidFill>
                <a:latin typeface="+mn-lt"/>
                <a:ea typeface="+mn-ea"/>
                <a:cs typeface="+mn-cs"/>
              </a:rPr>
              <a:t>Data to CSV file</a:t>
            </a:r>
          </a:p>
        </p:txBody>
      </p:sp>
    </p:spTree>
    <p:extLst>
      <p:ext uri="{BB962C8B-B14F-4D97-AF65-F5344CB8AC3E}">
        <p14:creationId xmlns:p14="http://schemas.microsoft.com/office/powerpoint/2010/main" val="2816902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6499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DFBF26-15EF-284F-B3B0-901FA1BFB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3270"/>
            <a:ext cx="2889504" cy="1345997"/>
          </a:xfrm>
        </p:spPr>
        <p:txBody>
          <a:bodyPr anchor="ctr">
            <a:normAutofit/>
          </a:bodyPr>
          <a:lstStyle/>
          <a:p>
            <a:r>
              <a:rPr kumimoji="1" lang="en-US" altLang="ko-KR" sz="2600" dirty="0" err="1">
                <a:solidFill>
                  <a:schemeClr val="bg1"/>
                </a:solidFill>
              </a:rPr>
              <a:t>Train.csv</a:t>
            </a:r>
            <a:endParaRPr kumimoji="1" lang="ko-KR" altLang="en-US" sz="2600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73216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0DB675-1BFD-4A53-93E5-3A5CDB115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3270"/>
            <a:ext cx="6976872" cy="1345997"/>
          </a:xfrm>
        </p:spPr>
        <p:txBody>
          <a:bodyPr anchor="ctr">
            <a:normAutofit/>
          </a:bodyPr>
          <a:lstStyle/>
          <a:p>
            <a:r>
              <a:rPr lang="ko-KR" altLang="en-US" sz="1700" dirty="0">
                <a:solidFill>
                  <a:schemeClr val="bg1"/>
                </a:solidFill>
              </a:rPr>
              <a:t>생성된 데이터 셋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5" name="내용 개체 틀 4" descr="스크린샷, 모니터, 컴퓨터, 노트북이(가) 표시된 사진&#10;&#10;자동 생성된 설명">
            <a:extLst>
              <a:ext uri="{FF2B5EF4-FFF2-40B4-BE49-F238E27FC236}">
                <a16:creationId xmlns:a16="http://schemas.microsoft.com/office/drawing/2014/main" id="{F9A167F1-0514-9F42-ADED-C67FE1BE4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33810"/>
          <a:stretch/>
        </p:blipFill>
        <p:spPr>
          <a:xfrm>
            <a:off x="320040" y="2194560"/>
            <a:ext cx="11548872" cy="429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23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A7E7ED-1168-3144-BBE5-6D0654C2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Random Forest 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7B84956-6099-A543-B6DD-8D5874E4E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312012"/>
            <a:ext cx="5491339" cy="37952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2218B-DC3E-0B49-9FCB-D12C6BAB20C3}"/>
              </a:ext>
            </a:extLst>
          </p:cNvPr>
          <p:cNvSpPr txBox="1"/>
          <p:nvPr/>
        </p:nvSpPr>
        <p:spPr>
          <a:xfrm>
            <a:off x="838200" y="1506022"/>
            <a:ext cx="2318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Supervised-Learning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5695B0-6079-0E48-8020-C8915AF2CAA8}"/>
              </a:ext>
            </a:extLst>
          </p:cNvPr>
          <p:cNvSpPr txBox="1"/>
          <p:nvPr/>
        </p:nvSpPr>
        <p:spPr>
          <a:xfrm>
            <a:off x="6424771" y="2506134"/>
            <a:ext cx="5767229" cy="204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kumimoji="1" lang="ko-KR" altLang="en-US" dirty="0"/>
              <a:t>지도 학습 알고리즘 중 하나</a:t>
            </a:r>
            <a:endParaRPr kumimoji="1" lang="en-US" altLang="ko-KR" dirty="0"/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kumimoji="1" lang="ko-KR" altLang="en-US" dirty="0"/>
              <a:t>다수의 의사결정트리 중 최적의 값을 선택</a:t>
            </a:r>
            <a:endParaRPr kumimoji="1" lang="en-US" altLang="ko-KR" dirty="0"/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kumimoji="1" lang="ko-KR" altLang="en-US" dirty="0"/>
              <a:t>폐암검사모델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간암검사모델 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3894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1635FB-EC44-B34C-ACEC-F980DE75A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Lung Cancer – Decision Tree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962A353-A4CC-B24C-BD4B-6857BF366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30222" y="1825625"/>
            <a:ext cx="5452534" cy="4667250"/>
          </a:xfrm>
        </p:spPr>
      </p:pic>
    </p:spTree>
    <p:extLst>
      <p:ext uri="{BB962C8B-B14F-4D97-AF65-F5344CB8AC3E}">
        <p14:creationId xmlns:p14="http://schemas.microsoft.com/office/powerpoint/2010/main" val="2910382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78932-2A23-0D4D-94C9-5F574BC6D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CancerName</a:t>
            </a:r>
            <a:r>
              <a:rPr kumimoji="1" lang="en-US" altLang="ko-KR" dirty="0"/>
              <a:t> - Model</a:t>
            </a:r>
            <a:endParaRPr kumimoji="1" lang="ko-KR" altLang="en-US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9B156F2F-45F4-D340-A4EA-007147452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690687"/>
            <a:ext cx="10515599" cy="4802187"/>
          </a:xfrm>
        </p:spPr>
      </p:pic>
    </p:spTree>
    <p:extLst>
      <p:ext uri="{BB962C8B-B14F-4D97-AF65-F5344CB8AC3E}">
        <p14:creationId xmlns:p14="http://schemas.microsoft.com/office/powerpoint/2010/main" val="1662938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0074A-0C77-F04A-934E-6FD624E9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Model Generator</a:t>
            </a:r>
            <a:endParaRPr kumimoji="1" lang="ko-KR" altLang="en-US" dirty="0"/>
          </a:p>
        </p:txBody>
      </p:sp>
      <p:pic>
        <p:nvPicPr>
          <p:cNvPr id="5" name="내용 개체 틀 4" descr="화면, 노트북, 전화이(가) 표시된 사진&#10;&#10;자동 생성된 설명">
            <a:extLst>
              <a:ext uri="{FF2B5EF4-FFF2-40B4-BE49-F238E27FC236}">
                <a16:creationId xmlns:a16="http://schemas.microsoft.com/office/drawing/2014/main" id="{37042D6D-2F1C-B442-8CC8-FC5C5C7B4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1" y="1900854"/>
            <a:ext cx="10515599" cy="4236577"/>
          </a:xfrm>
        </p:spPr>
      </p:pic>
    </p:spTree>
    <p:extLst>
      <p:ext uri="{BB962C8B-B14F-4D97-AF65-F5344CB8AC3E}">
        <p14:creationId xmlns:p14="http://schemas.microsoft.com/office/powerpoint/2010/main" val="2636713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908D6-0922-E64D-BDFF-A79E469FE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Server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A493DE-8060-B343-935B-282B8DFDE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Flask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플라스크는 </a:t>
            </a:r>
            <a:r>
              <a:rPr lang="ko-KR" altLang="en-US" dirty="0" err="1"/>
              <a:t>파이썬으로</a:t>
            </a:r>
            <a:r>
              <a:rPr lang="ko-KR" altLang="en-US" dirty="0"/>
              <a:t> 작성된 마이크로 웹 프레임워크의 하나</a:t>
            </a:r>
            <a:endParaRPr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AWS EC2</a:t>
            </a:r>
          </a:p>
          <a:p>
            <a:pPr lvl="1">
              <a:lnSpc>
                <a:spcPct val="150000"/>
              </a:lnSpc>
            </a:pPr>
            <a:r>
              <a:rPr lang="en" altLang="ko-KR" dirty="0"/>
              <a:t>Amazon EC2</a:t>
            </a:r>
            <a:r>
              <a:rPr lang="ko-KR" altLang="en-US" dirty="0" err="1"/>
              <a:t>를</a:t>
            </a:r>
            <a:r>
              <a:rPr lang="ko-KR" altLang="en-US" dirty="0"/>
              <a:t> 통해 원하는 만큼 가상 서버를 구축하고 보안 및 네트워크 구성과 스토리지 관리가 가능합니다</a:t>
            </a:r>
            <a:r>
              <a:rPr lang="en-US" altLang="ko-KR" dirty="0"/>
              <a:t>. 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0554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EF81B-F109-A647-8A06-FF47C8075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Server - Json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95F9F-6AB8-B74F-AC6B-2C5ED69C6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Json</a:t>
            </a:r>
          </a:p>
          <a:p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”key-value” </a:t>
            </a:r>
            <a:r>
              <a:rPr lang="ko-KR" altLang="en-US" dirty="0"/>
              <a:t>쌍으로 이루어진 데이터 오브젝트를 전달하기 위해 인간이 읽을 수 있는 텍스트를 사용하는 </a:t>
            </a:r>
            <a:r>
              <a:rPr lang="ko-KR" altLang="en-US" dirty="0">
                <a:hlinkClick r:id="rId3" tooltip="개방형 표준"/>
              </a:rPr>
              <a:t>개방형 표준</a:t>
            </a:r>
            <a:r>
              <a:rPr lang="ko-KR" altLang="en-US" dirty="0"/>
              <a:t> 포맷이다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8705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3A4CB-721F-2B4A-819E-00B521CE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Server – Json communication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9BF027A-9198-D54B-92D0-4D649DE9E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92272" y="2589850"/>
            <a:ext cx="2937823" cy="3168652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D6085B-C53F-2243-AE16-B1794C22D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73" y="2840841"/>
            <a:ext cx="2441040" cy="2441040"/>
          </a:xfrm>
          <a:prstGeom prst="rect">
            <a:avLst/>
          </a:prstGeom>
        </p:spPr>
      </p:pic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AEE5B517-BEB1-034E-93CB-C69D681ECFE4}"/>
              </a:ext>
            </a:extLst>
          </p:cNvPr>
          <p:cNvSpPr/>
          <p:nvPr/>
        </p:nvSpPr>
        <p:spPr>
          <a:xfrm>
            <a:off x="7436430" y="4019797"/>
            <a:ext cx="805871" cy="255320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A4C9F8-EACB-B246-A6B3-4E92A6AD21E1}"/>
              </a:ext>
            </a:extLst>
          </p:cNvPr>
          <p:cNvSpPr txBox="1"/>
          <p:nvPr/>
        </p:nvSpPr>
        <p:spPr>
          <a:xfrm>
            <a:off x="5010247" y="1955603"/>
            <a:ext cx="84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Server</a:t>
            </a:r>
            <a:endParaRPr kumimoji="1" lang="ko-KR" altLang="en-US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6BAFB578-5010-EC48-9C32-87D5E6109756}"/>
              </a:ext>
            </a:extLst>
          </p:cNvPr>
          <p:cNvSpPr/>
          <p:nvPr/>
        </p:nvSpPr>
        <p:spPr>
          <a:xfrm>
            <a:off x="3280066" y="4019797"/>
            <a:ext cx="805871" cy="255320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88369C-35B5-6141-8EDF-6E09BE65A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1018" y="2500270"/>
            <a:ext cx="3039053" cy="30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79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2F55A-2CF2-B744-8C11-A47236899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Server</a:t>
            </a:r>
            <a:endParaRPr kumimoji="1" lang="ko-KR" altLang="en-US" dirty="0"/>
          </a:p>
        </p:txBody>
      </p:sp>
      <p:pic>
        <p:nvPicPr>
          <p:cNvPr id="5" name="내용 개체 틀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C2E59C9-9C88-4F4C-B547-FCCF8B82B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96877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740458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3F4FA5-78A7-F245-8211-A6D651A7B2FC}"/>
              </a:ext>
            </a:extLst>
          </p:cNvPr>
          <p:cNvSpPr/>
          <p:nvPr/>
        </p:nvSpPr>
        <p:spPr>
          <a:xfrm>
            <a:off x="1380384" y="2339275"/>
            <a:ext cx="1894787" cy="2488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Client</a:t>
            </a:r>
          </a:p>
          <a:p>
            <a:pPr algn="ctr"/>
            <a:r>
              <a:rPr kumimoji="1" lang="en-US" altLang="ko-KR" dirty="0"/>
              <a:t>(Front-End)</a:t>
            </a:r>
            <a:endParaRPr kumimoji="1" lang="ko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DA637DF-3059-AF47-87FF-13C1ABD8A458}"/>
              </a:ext>
            </a:extLst>
          </p:cNvPr>
          <p:cNvSpPr/>
          <p:nvPr/>
        </p:nvSpPr>
        <p:spPr>
          <a:xfrm>
            <a:off x="5536582" y="2339275"/>
            <a:ext cx="1729648" cy="248867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Python</a:t>
            </a:r>
          </a:p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Flask</a:t>
            </a:r>
          </a:p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(server)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56A51798-92E9-AD43-91B0-235630378CA8}"/>
              </a:ext>
            </a:extLst>
          </p:cNvPr>
          <p:cNvSpPr/>
          <p:nvPr/>
        </p:nvSpPr>
        <p:spPr>
          <a:xfrm>
            <a:off x="8995878" y="2339275"/>
            <a:ext cx="1729648" cy="248867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1"/>
                </a:solidFill>
              </a:rPr>
              <a:t>Model</a:t>
            </a:r>
            <a:endParaRPr kumimoji="1"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64E0C7E-974B-B242-825E-57810BD751C9}"/>
              </a:ext>
            </a:extLst>
          </p:cNvPr>
          <p:cNvCxnSpPr/>
          <p:nvPr/>
        </p:nvCxnSpPr>
        <p:spPr>
          <a:xfrm flipH="1">
            <a:off x="7266230" y="4116966"/>
            <a:ext cx="1729648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2568667-BB4F-A741-B801-B5D0F01253DD}"/>
              </a:ext>
            </a:extLst>
          </p:cNvPr>
          <p:cNvSpPr txBox="1"/>
          <p:nvPr/>
        </p:nvSpPr>
        <p:spPr>
          <a:xfrm>
            <a:off x="7516142" y="4287793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Prediction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53F84-1E87-874F-84A2-8895039B6F54}"/>
              </a:ext>
            </a:extLst>
          </p:cNvPr>
          <p:cNvSpPr txBox="1"/>
          <p:nvPr/>
        </p:nvSpPr>
        <p:spPr>
          <a:xfrm>
            <a:off x="7402813" y="2392560"/>
            <a:ext cx="1593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Feature Tuple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102F4C-B85A-4F46-8667-73ED6DE35CAE}"/>
              </a:ext>
            </a:extLst>
          </p:cNvPr>
          <p:cNvSpPr txBox="1"/>
          <p:nvPr/>
        </p:nvSpPr>
        <p:spPr>
          <a:xfrm>
            <a:off x="3612229" y="2392560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Feature</a:t>
            </a:r>
            <a:endParaRPr kumimoji="1"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3628A66-C7C7-0441-8627-D2CF6F616CE6}"/>
              </a:ext>
            </a:extLst>
          </p:cNvPr>
          <p:cNvCxnSpPr>
            <a:cxnSpLocks/>
          </p:cNvCxnSpPr>
          <p:nvPr/>
        </p:nvCxnSpPr>
        <p:spPr>
          <a:xfrm>
            <a:off x="3377276" y="2868218"/>
            <a:ext cx="1905687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14FF80B-ACEE-4940-8556-0C7405FB104A}"/>
              </a:ext>
            </a:extLst>
          </p:cNvPr>
          <p:cNvCxnSpPr>
            <a:cxnSpLocks/>
          </p:cNvCxnSpPr>
          <p:nvPr/>
        </p:nvCxnSpPr>
        <p:spPr>
          <a:xfrm>
            <a:off x="7266230" y="2840506"/>
            <a:ext cx="1729648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38C6A2A-8F34-D449-9FDC-377C53E829AD}"/>
              </a:ext>
            </a:extLst>
          </p:cNvPr>
          <p:cNvCxnSpPr/>
          <p:nvPr/>
        </p:nvCxnSpPr>
        <p:spPr>
          <a:xfrm flipH="1">
            <a:off x="3469875" y="4287793"/>
            <a:ext cx="1729648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481483-24F8-F042-B519-7970C29C30C6}"/>
              </a:ext>
            </a:extLst>
          </p:cNvPr>
          <p:cNvSpPr txBox="1"/>
          <p:nvPr/>
        </p:nvSpPr>
        <p:spPr>
          <a:xfrm>
            <a:off x="3433239" y="4458619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Output Prediction</a:t>
            </a:r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AECE7D-D684-044A-9C4C-71D679D4F320}"/>
              </a:ext>
            </a:extLst>
          </p:cNvPr>
          <p:cNvSpPr/>
          <p:nvPr/>
        </p:nvSpPr>
        <p:spPr>
          <a:xfrm>
            <a:off x="5437430" y="2022728"/>
            <a:ext cx="5486400" cy="296457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EBC572-7A83-B34C-B707-3BBF17C50304}"/>
              </a:ext>
            </a:extLst>
          </p:cNvPr>
          <p:cNvSpPr txBox="1"/>
          <p:nvPr/>
        </p:nvSpPr>
        <p:spPr>
          <a:xfrm>
            <a:off x="1380384" y="4987299"/>
            <a:ext cx="1337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Web Service</a:t>
            </a:r>
            <a:endParaRPr kumimoji="1" lang="ko-KR" altLang="en-US" dirty="0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96F12E31-AA47-3E43-8021-51D60A2331C3}"/>
              </a:ext>
            </a:extLst>
          </p:cNvPr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latinLnBrk="0"/>
            <a:r>
              <a:rPr kumimoji="1" lang="en-US" altLang="ko-KR" sz="5400" dirty="0">
                <a:solidFill>
                  <a:schemeClr val="accent1"/>
                </a:solidFill>
              </a:rPr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1923117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7C611-6D4D-F643-A21F-9FB67D501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Client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0D7E89-22E5-E54E-A8BC-A31C41319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605"/>
            <a:ext cx="4636325" cy="4351338"/>
          </a:xfrm>
        </p:spPr>
        <p:txBody>
          <a:bodyPr/>
          <a:lstStyle/>
          <a:p>
            <a:r>
              <a:rPr kumimoji="1" lang="en-US" altLang="ko-KR" dirty="0"/>
              <a:t>Prototype</a:t>
            </a:r>
            <a:endParaRPr kumimoji="1"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1F71648-7CD4-2A4A-8641-4AD44A214587}"/>
              </a:ext>
            </a:extLst>
          </p:cNvPr>
          <p:cNvSpPr txBox="1">
            <a:spLocks/>
          </p:cNvSpPr>
          <p:nvPr/>
        </p:nvSpPr>
        <p:spPr>
          <a:xfrm>
            <a:off x="6358247" y="1699388"/>
            <a:ext cx="46363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ko-KR" altLang="en-US" dirty="0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4509BF8F-56DB-5D48-AE62-8A5AE0404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1537"/>
            <a:ext cx="12192000" cy="40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9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F323B6-F603-4B40-808A-D1AB30787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9" y="640081"/>
            <a:ext cx="3494341" cy="379348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kumimoji="1" lang="en-US" altLang="ko-KR" sz="4600"/>
              <a:t>Client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CB74D4-2EDA-C544-8DF9-BD13BCF72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858" y="4571999"/>
            <a:ext cx="3494342" cy="164592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latinLnBrk="0">
              <a:buNone/>
            </a:pPr>
            <a:r>
              <a:rPr kumimoji="1" lang="en-US" altLang="ko-KR" sz="2400"/>
              <a:t>Web Service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8C1686C-9E14-2848-B95C-06C116D869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37" b="2"/>
          <a:stretch/>
        </p:blipFill>
        <p:spPr>
          <a:xfrm>
            <a:off x="5441735" y="804672"/>
            <a:ext cx="5934456" cy="52486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84012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29451-819F-EB48-95D3-AD3B69850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Client.py</a:t>
            </a:r>
            <a:endParaRPr kumimoji="1" lang="ko-KR" altLang="en-US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F61F2ADD-E67D-FB4A-8D9B-C75756B0D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921957"/>
            <a:ext cx="10515599" cy="4408139"/>
          </a:xfrm>
        </p:spPr>
      </p:pic>
    </p:spTree>
    <p:extLst>
      <p:ext uri="{BB962C8B-B14F-4D97-AF65-F5344CB8AC3E}">
        <p14:creationId xmlns:p14="http://schemas.microsoft.com/office/powerpoint/2010/main" val="2407526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63281-E08C-394C-A680-1B39C2DB8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Summary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F9E5A1-7B26-E94A-BE8D-D173EB9B5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r>
              <a:rPr kumimoji="1" lang="en-US" altLang="ko-KR" dirty="0"/>
              <a:t>1. Data Generator</a:t>
            </a:r>
          </a:p>
          <a:p>
            <a:pPr lvl="1"/>
            <a:r>
              <a:rPr kumimoji="1" lang="ko-KR" altLang="en-US" dirty="0"/>
              <a:t>가이드라인에 따라 대량의 데이터를 생성합니다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Model Generator</a:t>
            </a:r>
          </a:p>
          <a:p>
            <a:pPr lvl="1"/>
            <a:r>
              <a:rPr kumimoji="1" lang="ko-KR" altLang="en-US" dirty="0"/>
              <a:t>암 별 검사 예측을 해주는 모델을 생성합니다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/>
              <a:t>Server</a:t>
            </a:r>
          </a:p>
          <a:p>
            <a:pPr lvl="1"/>
            <a:r>
              <a:rPr kumimoji="1" lang="en-US" altLang="ko-KR" dirty="0"/>
              <a:t>Json </a:t>
            </a:r>
            <a:r>
              <a:rPr kumimoji="1" lang="ko-KR" altLang="en-US" dirty="0"/>
              <a:t>형태로 오는 요청을 받아서 검사 예측합니다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dirty="0"/>
              <a:t>Client</a:t>
            </a:r>
          </a:p>
          <a:p>
            <a:pPr lvl="1"/>
            <a:r>
              <a:rPr kumimoji="1" lang="en-US" altLang="ko-KR" dirty="0"/>
              <a:t>Json</a:t>
            </a:r>
            <a:r>
              <a:rPr kumimoji="1" lang="ko-KR" altLang="en-US" dirty="0"/>
              <a:t> 형태로 데이터를 서버에 전송합니다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D035F4-5DB3-544D-9197-70048829B6E2}"/>
              </a:ext>
            </a:extLst>
          </p:cNvPr>
          <p:cNvSpPr txBox="1"/>
          <p:nvPr/>
        </p:nvSpPr>
        <p:spPr>
          <a:xfrm>
            <a:off x="838200" y="1690688"/>
            <a:ext cx="1545103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Prototype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38257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63281-E08C-394C-A680-1B39C2DB8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Summary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F9E5A1-7B26-E94A-BE8D-D173EB9B5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2889"/>
            <a:ext cx="10515600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1. Web Service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클라이언트가 </a:t>
            </a:r>
            <a:r>
              <a:rPr kumimoji="1" lang="ko-KR" altLang="en-US" dirty="0" err="1"/>
              <a:t>문진표</a:t>
            </a:r>
            <a:r>
              <a:rPr kumimoji="1" lang="ko-KR" altLang="en-US" dirty="0"/>
              <a:t> 작성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서버로 전송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AWS EC2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미리 구축해놓은 모델을 사용해서 예측한다</a:t>
            </a:r>
            <a:r>
              <a:rPr kumimoji="1"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결과를 웹 서비스로 </a:t>
            </a:r>
            <a:r>
              <a:rPr kumimoji="1" lang="ko-KR" altLang="en-US" dirty="0" err="1"/>
              <a:t>리턴한다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/>
              <a:t>Web Service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예측된 결과 값을 클라이언트에게 보여준다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D035F4-5DB3-544D-9197-70048829B6E2}"/>
              </a:ext>
            </a:extLst>
          </p:cNvPr>
          <p:cNvSpPr txBox="1"/>
          <p:nvPr/>
        </p:nvSpPr>
        <p:spPr>
          <a:xfrm>
            <a:off x="838200" y="1690688"/>
            <a:ext cx="1919756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Web Service</a:t>
            </a:r>
            <a:endParaRPr kumimoji="1"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A52ADF-A98B-B849-9CFC-02A26033D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477" y="4392207"/>
            <a:ext cx="1834866" cy="18348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88A3ED-0CB4-A34D-864A-44A3C7949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664" y="650425"/>
            <a:ext cx="2080525" cy="2080525"/>
          </a:xfrm>
          <a:prstGeom prst="rect">
            <a:avLst/>
          </a:prstGeom>
        </p:spPr>
      </p:pic>
      <p:sp>
        <p:nvSpPr>
          <p:cNvPr id="7" name="위쪽 화살표[U] 6">
            <a:extLst>
              <a:ext uri="{FF2B5EF4-FFF2-40B4-BE49-F238E27FC236}">
                <a16:creationId xmlns:a16="http://schemas.microsoft.com/office/drawing/2014/main" id="{B3ACC666-44CE-AB45-8960-39832348BF16}"/>
              </a:ext>
            </a:extLst>
          </p:cNvPr>
          <p:cNvSpPr/>
          <p:nvPr/>
        </p:nvSpPr>
        <p:spPr>
          <a:xfrm>
            <a:off x="8990841" y="3016249"/>
            <a:ext cx="194102" cy="1015564"/>
          </a:xfrm>
          <a:prstGeom prst="up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위쪽 화살표[U] 7">
            <a:extLst>
              <a:ext uri="{FF2B5EF4-FFF2-40B4-BE49-F238E27FC236}">
                <a16:creationId xmlns:a16="http://schemas.microsoft.com/office/drawing/2014/main" id="{4D20423E-26C4-DB46-8C5C-897FE8144944}"/>
              </a:ext>
            </a:extLst>
          </p:cNvPr>
          <p:cNvSpPr/>
          <p:nvPr/>
        </p:nvSpPr>
        <p:spPr>
          <a:xfrm rot="10800000">
            <a:off x="9689910" y="3016249"/>
            <a:ext cx="194102" cy="1011599"/>
          </a:xfrm>
          <a:prstGeom prst="up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F0B9E7-8054-FD46-81DC-0A8CFCDCC27E}"/>
              </a:ext>
            </a:extLst>
          </p:cNvPr>
          <p:cNvSpPr txBox="1"/>
          <p:nvPr/>
        </p:nvSpPr>
        <p:spPr>
          <a:xfrm>
            <a:off x="10048568" y="3337382"/>
            <a:ext cx="1117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response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93ED62-1224-8043-9962-429B29E51D9D}"/>
              </a:ext>
            </a:extLst>
          </p:cNvPr>
          <p:cNvSpPr txBox="1"/>
          <p:nvPr/>
        </p:nvSpPr>
        <p:spPr>
          <a:xfrm>
            <a:off x="7778073" y="3337382"/>
            <a:ext cx="962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request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EA5FE1-8042-844D-B570-AE182BD71FE0}"/>
              </a:ext>
            </a:extLst>
          </p:cNvPr>
          <p:cNvSpPr txBox="1"/>
          <p:nvPr/>
        </p:nvSpPr>
        <p:spPr>
          <a:xfrm>
            <a:off x="8802022" y="323109"/>
            <a:ext cx="114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AWS EC2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916DE-B96C-4B45-89DE-ADE68B06AEC9}"/>
              </a:ext>
            </a:extLst>
          </p:cNvPr>
          <p:cNvSpPr txBox="1"/>
          <p:nvPr/>
        </p:nvSpPr>
        <p:spPr>
          <a:xfrm>
            <a:off x="9072727" y="6243986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client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8799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B696E-8EA6-D048-B9B0-72EAC0FAC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21375"/>
            <a:ext cx="10515600" cy="2747963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감사합니다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6716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06905EE-6D5D-7442-9C46-F539BAA8B619}"/>
              </a:ext>
            </a:extLst>
          </p:cNvPr>
          <p:cNvSpPr/>
          <p:nvPr/>
        </p:nvSpPr>
        <p:spPr>
          <a:xfrm>
            <a:off x="2088045" y="1292321"/>
            <a:ext cx="1371600" cy="18215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 Generator</a:t>
            </a:r>
            <a:endParaRPr lang="ko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C94CC8B-0C76-5E46-9B8C-7A57F16FC2BD}"/>
              </a:ext>
            </a:extLst>
          </p:cNvPr>
          <p:cNvSpPr/>
          <p:nvPr/>
        </p:nvSpPr>
        <p:spPr>
          <a:xfrm>
            <a:off x="4248276" y="1292322"/>
            <a:ext cx="1371600" cy="18215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 Generator</a:t>
            </a:r>
            <a:endParaRPr lang="ko-KR" altLang="en-US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5376304-A1C4-CD40-A377-08D1D5976D09}"/>
              </a:ext>
            </a:extLst>
          </p:cNvPr>
          <p:cNvSpPr/>
          <p:nvPr/>
        </p:nvSpPr>
        <p:spPr>
          <a:xfrm>
            <a:off x="4297943" y="4016905"/>
            <a:ext cx="1371600" cy="182158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E0C3606-8F82-3F49-A6A3-44421D2372D3}"/>
              </a:ext>
            </a:extLst>
          </p:cNvPr>
          <p:cNvSpPr/>
          <p:nvPr/>
        </p:nvSpPr>
        <p:spPr>
          <a:xfrm>
            <a:off x="2088045" y="4016904"/>
            <a:ext cx="1371600" cy="182158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Client</a:t>
            </a:r>
            <a:endParaRPr lang="ko-KR" altLang="en-US" dirty="0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5F985FD-A2BB-BA48-85BC-7DDAEE0C840F}"/>
              </a:ext>
            </a:extLst>
          </p:cNvPr>
          <p:cNvSpPr/>
          <p:nvPr/>
        </p:nvSpPr>
        <p:spPr>
          <a:xfrm>
            <a:off x="3558978" y="2094915"/>
            <a:ext cx="596622" cy="22186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2E81E667-16C2-9F4B-BAA8-5A042EBA38C5}"/>
              </a:ext>
            </a:extLst>
          </p:cNvPr>
          <p:cNvSpPr/>
          <p:nvPr/>
        </p:nvSpPr>
        <p:spPr>
          <a:xfrm rot="5400000">
            <a:off x="4916437" y="3454470"/>
            <a:ext cx="596622" cy="22186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A877C580-52E3-B74B-B534-0BDF6497BCC6}"/>
              </a:ext>
            </a:extLst>
          </p:cNvPr>
          <p:cNvSpPr/>
          <p:nvPr/>
        </p:nvSpPr>
        <p:spPr>
          <a:xfrm>
            <a:off x="3558978" y="4693928"/>
            <a:ext cx="596622" cy="22186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7F9EE74B-A63A-704F-AA22-D3540A361E26}"/>
              </a:ext>
            </a:extLst>
          </p:cNvPr>
          <p:cNvSpPr/>
          <p:nvPr/>
        </p:nvSpPr>
        <p:spPr>
          <a:xfrm rot="10800000" flipV="1">
            <a:off x="3558978" y="5052273"/>
            <a:ext cx="596622" cy="22940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CE0C0A5D-3022-284D-992C-DA572D7700BE}"/>
              </a:ext>
            </a:extLst>
          </p:cNvPr>
          <p:cNvSpPr/>
          <p:nvPr/>
        </p:nvSpPr>
        <p:spPr>
          <a:xfrm rot="16200000">
            <a:off x="4334616" y="3454469"/>
            <a:ext cx="596622" cy="22186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67580C2D-793A-2949-8A53-E07E3EA79CA7}"/>
              </a:ext>
            </a:extLst>
          </p:cNvPr>
          <p:cNvSpPr txBox="1">
            <a:spLocks/>
          </p:cNvSpPr>
          <p:nvPr/>
        </p:nvSpPr>
        <p:spPr>
          <a:xfrm>
            <a:off x="838200" y="2314896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latinLnBrk="0"/>
            <a:r>
              <a:rPr kumimoji="1" lang="en-US" altLang="ko-KR" sz="5400" dirty="0">
                <a:solidFill>
                  <a:schemeClr val="accent1"/>
                </a:solidFill>
              </a:rPr>
              <a:t>Introduction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B37F72-7B35-7240-8680-A5BA3916A377}"/>
              </a:ext>
            </a:extLst>
          </p:cNvPr>
          <p:cNvSpPr txBox="1"/>
          <p:nvPr/>
        </p:nvSpPr>
        <p:spPr>
          <a:xfrm>
            <a:off x="838200" y="3359532"/>
            <a:ext cx="10515599" cy="420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 latinLnBrk="0">
              <a:lnSpc>
                <a:spcPct val="90000"/>
              </a:lnSpc>
              <a:spcBef>
                <a:spcPts val="1000"/>
              </a:spcBef>
            </a:pPr>
            <a:r>
              <a:rPr kumimoji="1" lang="en-US" altLang="ko-KR" sz="2400" dirty="0"/>
              <a:t>Source code flow</a:t>
            </a:r>
            <a:endParaRPr kumimoji="1" lang="en-US" altLang="ko-KR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8245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67580C2D-793A-2949-8A53-E07E3EA79CA7}"/>
              </a:ext>
            </a:extLst>
          </p:cNvPr>
          <p:cNvSpPr txBox="1">
            <a:spLocks/>
          </p:cNvSpPr>
          <p:nvPr/>
        </p:nvSpPr>
        <p:spPr>
          <a:xfrm>
            <a:off x="838200" y="2314896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latinLnBrk="0"/>
            <a:r>
              <a:rPr kumimoji="1" lang="en-US" altLang="ko-KR" sz="5400" dirty="0">
                <a:solidFill>
                  <a:schemeClr val="accent1"/>
                </a:solidFill>
              </a:rPr>
              <a:t>Introduction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B37F72-7B35-7240-8680-A5BA3916A377}"/>
              </a:ext>
            </a:extLst>
          </p:cNvPr>
          <p:cNvSpPr txBox="1"/>
          <p:nvPr/>
        </p:nvSpPr>
        <p:spPr>
          <a:xfrm>
            <a:off x="838200" y="3359532"/>
            <a:ext cx="10515599" cy="420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 latinLnBrk="0">
              <a:lnSpc>
                <a:spcPct val="90000"/>
              </a:lnSpc>
              <a:spcBef>
                <a:spcPts val="1000"/>
              </a:spcBef>
            </a:pPr>
            <a:r>
              <a:rPr kumimoji="1" lang="en-US" altLang="ko-KR" sz="2400" dirty="0"/>
              <a:t>Machine learning</a:t>
            </a:r>
            <a:endParaRPr kumimoji="1" lang="en-US" altLang="ko-KR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88B698-3EA2-4546-91B5-467EDD359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187"/>
            <a:ext cx="7245824" cy="542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62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A5FDE7-E3B6-364D-ABAC-63DC0416E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/>
            <a:r>
              <a:rPr kumimoji="1" lang="en-US" altLang="ko-KR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6B675-68CD-5B43-947A-825D2EA5DFFA}"/>
              </a:ext>
            </a:extLst>
          </p:cNvPr>
          <p:cNvSpPr txBox="1"/>
          <p:nvPr/>
        </p:nvSpPr>
        <p:spPr>
          <a:xfrm>
            <a:off x="838199" y="1335726"/>
            <a:ext cx="10515599" cy="420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 latinLnBrk="0">
              <a:lnSpc>
                <a:spcPct val="90000"/>
              </a:lnSpc>
              <a:spcBef>
                <a:spcPts val="1000"/>
              </a:spcBef>
            </a:pPr>
            <a:r>
              <a:rPr kumimoji="1" lang="en-US" altLang="ko-KR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Supervised Learning: </a:t>
            </a:r>
            <a:r>
              <a:rPr kumimoji="1" lang="ko-KR" alt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지도학습</a:t>
            </a:r>
            <a:endParaRPr kumimoji="1" lang="en-US" altLang="ko-KR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6005040-6E34-DA42-9538-145EF6A65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44" y="1863801"/>
            <a:ext cx="11525956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95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A74F3C-9856-3943-A3BE-8B2C5333A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4600">
                <a:solidFill>
                  <a:srgbClr val="FFFFFF"/>
                </a:solidFill>
              </a:rPr>
              <a:t>Data</a:t>
            </a:r>
            <a:r>
              <a:rPr kumimoji="1" lang="ko-KR" altLang="en-US" sz="4600">
                <a:solidFill>
                  <a:srgbClr val="FFFFFF"/>
                </a:solidFill>
              </a:rPr>
              <a:t> </a:t>
            </a:r>
            <a:r>
              <a:rPr kumimoji="1" lang="en-US" altLang="ko-KR" sz="4600">
                <a:solidFill>
                  <a:srgbClr val="FFFFFF"/>
                </a:solidFill>
              </a:rPr>
              <a:t>Set</a:t>
            </a:r>
            <a:endParaRPr kumimoji="1" lang="ko-KR" altLang="en-US" sz="4600">
              <a:solidFill>
                <a:srgbClr val="FFFFFF"/>
              </a:solidFill>
            </a:endParaRP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D2B499F-7A72-3547-9C59-DB81224AFD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6645807"/>
              </p:ext>
            </p:extLst>
          </p:nvPr>
        </p:nvGraphicFramePr>
        <p:xfrm>
          <a:off x="659609" y="2366786"/>
          <a:ext cx="10798613" cy="35824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427">
                  <a:extLst>
                    <a:ext uri="{9D8B030D-6E8A-4147-A177-3AD203B41FA5}">
                      <a16:colId xmlns:a16="http://schemas.microsoft.com/office/drawing/2014/main" val="3727488125"/>
                    </a:ext>
                  </a:extLst>
                </a:gridCol>
                <a:gridCol w="928532">
                  <a:extLst>
                    <a:ext uri="{9D8B030D-6E8A-4147-A177-3AD203B41FA5}">
                      <a16:colId xmlns:a16="http://schemas.microsoft.com/office/drawing/2014/main" val="2609003411"/>
                    </a:ext>
                  </a:extLst>
                </a:gridCol>
                <a:gridCol w="928532">
                  <a:extLst>
                    <a:ext uri="{9D8B030D-6E8A-4147-A177-3AD203B41FA5}">
                      <a16:colId xmlns:a16="http://schemas.microsoft.com/office/drawing/2014/main" val="2020114547"/>
                    </a:ext>
                  </a:extLst>
                </a:gridCol>
                <a:gridCol w="836901">
                  <a:extLst>
                    <a:ext uri="{9D8B030D-6E8A-4147-A177-3AD203B41FA5}">
                      <a16:colId xmlns:a16="http://schemas.microsoft.com/office/drawing/2014/main" val="1754738827"/>
                    </a:ext>
                  </a:extLst>
                </a:gridCol>
                <a:gridCol w="1203427">
                  <a:extLst>
                    <a:ext uri="{9D8B030D-6E8A-4147-A177-3AD203B41FA5}">
                      <a16:colId xmlns:a16="http://schemas.microsoft.com/office/drawing/2014/main" val="1668839333"/>
                    </a:ext>
                  </a:extLst>
                </a:gridCol>
                <a:gridCol w="1203427">
                  <a:extLst>
                    <a:ext uri="{9D8B030D-6E8A-4147-A177-3AD203B41FA5}">
                      <a16:colId xmlns:a16="http://schemas.microsoft.com/office/drawing/2014/main" val="652479071"/>
                    </a:ext>
                  </a:extLst>
                </a:gridCol>
                <a:gridCol w="1401210">
                  <a:extLst>
                    <a:ext uri="{9D8B030D-6E8A-4147-A177-3AD203B41FA5}">
                      <a16:colId xmlns:a16="http://schemas.microsoft.com/office/drawing/2014/main" val="1339352436"/>
                    </a:ext>
                  </a:extLst>
                </a:gridCol>
                <a:gridCol w="1140178">
                  <a:extLst>
                    <a:ext uri="{9D8B030D-6E8A-4147-A177-3AD203B41FA5}">
                      <a16:colId xmlns:a16="http://schemas.microsoft.com/office/drawing/2014/main" val="636568066"/>
                    </a:ext>
                  </a:extLst>
                </a:gridCol>
                <a:gridCol w="1952979">
                  <a:extLst>
                    <a:ext uri="{9D8B030D-6E8A-4147-A177-3AD203B41FA5}">
                      <a16:colId xmlns:a16="http://schemas.microsoft.com/office/drawing/2014/main" val="904209420"/>
                    </a:ext>
                  </a:extLst>
                </a:gridCol>
              </a:tblGrid>
              <a:tr h="1035594">
                <a:tc>
                  <a:txBody>
                    <a:bodyPr/>
                    <a:lstStyle/>
                    <a:p>
                      <a:pPr algn="ctr" latinLnBrk="1"/>
                      <a:endParaRPr lang="ko-KR" altLang="en-US" sz="2200"/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/>
                        <a:t>나이</a:t>
                      </a:r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/>
                        <a:t>성별</a:t>
                      </a:r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/>
                        <a:t>키</a:t>
                      </a:r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/>
                        <a:t>몸무게</a:t>
                      </a:r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/>
                        <a:t>가족력</a:t>
                      </a:r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err="1"/>
                        <a:t>검사주기</a:t>
                      </a:r>
                      <a:endParaRPr lang="ko-KR" altLang="en-US" sz="2200" dirty="0"/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/>
                        <a:t>흡연</a:t>
                      </a:r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결과</a:t>
                      </a:r>
                    </a:p>
                  </a:txBody>
                  <a:tcPr marL="109958" marR="109958" marT="54979" marB="54979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359085"/>
                  </a:ext>
                </a:extLst>
              </a:tr>
              <a:tr h="6647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/>
                        <a:t>홍길동</a:t>
                      </a:r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/>
                        <a:t>55</a:t>
                      </a:r>
                      <a:endParaRPr lang="ko-KR" altLang="en-US" sz="2200"/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/>
                        <a:t>남자</a:t>
                      </a:r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/>
                        <a:t>170</a:t>
                      </a:r>
                      <a:endParaRPr lang="ko-KR" altLang="en-US" sz="2200"/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/>
                        <a:t>65</a:t>
                      </a:r>
                      <a:endParaRPr lang="ko-KR" altLang="en-US" sz="2200"/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/>
                        <a:t>X</a:t>
                      </a:r>
                      <a:endParaRPr lang="ko-KR" altLang="en-US" sz="2200"/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/>
                        <a:t>3</a:t>
                      </a:r>
                      <a:r>
                        <a:rPr lang="ko-KR" altLang="en-US" sz="2200"/>
                        <a:t>년</a:t>
                      </a:r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/>
                        <a:t>O</a:t>
                      </a:r>
                      <a:endParaRPr lang="ko-KR" altLang="en-US" sz="2200"/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err="1"/>
                        <a:t>폐암검사</a:t>
                      </a:r>
                      <a:endParaRPr lang="ko-KR" altLang="en-US" sz="2200" dirty="0"/>
                    </a:p>
                  </a:txBody>
                  <a:tcPr marL="109958" marR="109958" marT="54979" marB="54979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948594"/>
                  </a:ext>
                </a:extLst>
              </a:tr>
              <a:tr h="6157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/>
                        <a:t>철수</a:t>
                      </a:r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/>
                        <a:t>35</a:t>
                      </a:r>
                      <a:endParaRPr lang="ko-KR" altLang="en-US" sz="2200"/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/>
                        <a:t>남자</a:t>
                      </a:r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/>
                        <a:t>180</a:t>
                      </a:r>
                      <a:endParaRPr lang="ko-KR" altLang="en-US" sz="2200"/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/>
                        <a:t>70</a:t>
                      </a:r>
                      <a:endParaRPr lang="ko-KR" altLang="en-US" sz="2200"/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/>
                        <a:t>O</a:t>
                      </a:r>
                      <a:endParaRPr lang="ko-KR" altLang="en-US" sz="2200"/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/>
                        <a:t>5</a:t>
                      </a:r>
                      <a:r>
                        <a:rPr lang="ko-KR" altLang="en-US" sz="2200"/>
                        <a:t>년</a:t>
                      </a:r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/>
                        <a:t>X</a:t>
                      </a:r>
                      <a:endParaRPr lang="ko-KR" altLang="en-US" sz="2200"/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/>
                        <a:t>없음</a:t>
                      </a:r>
                    </a:p>
                  </a:txBody>
                  <a:tcPr marL="109958" marR="109958" marT="54979" marB="54979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835148"/>
                  </a:ext>
                </a:extLst>
              </a:tr>
              <a:tr h="634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/>
                        <a:t>영희</a:t>
                      </a:r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/>
                        <a:t>40</a:t>
                      </a:r>
                      <a:endParaRPr lang="ko-KR" altLang="en-US" sz="2200"/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/>
                        <a:t>여자</a:t>
                      </a:r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/>
                        <a:t>158</a:t>
                      </a:r>
                      <a:endParaRPr lang="ko-KR" altLang="en-US" sz="2200"/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/>
                        <a:t>55</a:t>
                      </a:r>
                      <a:endParaRPr lang="ko-KR" altLang="en-US" sz="2200"/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/>
                        <a:t>O</a:t>
                      </a:r>
                      <a:endParaRPr lang="ko-KR" altLang="en-US" sz="2200"/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/>
                        <a:t>X</a:t>
                      </a:r>
                      <a:endParaRPr lang="ko-KR" altLang="en-US" sz="2200"/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/>
                        <a:t>X</a:t>
                      </a:r>
                      <a:endParaRPr lang="ko-KR" altLang="en-US" sz="2200"/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err="1"/>
                        <a:t>유방암검사</a:t>
                      </a:r>
                      <a:endParaRPr lang="ko-KR" altLang="en-US" sz="2200" dirty="0"/>
                    </a:p>
                  </a:txBody>
                  <a:tcPr marL="109958" marR="109958" marT="54979" marB="54979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558582"/>
                  </a:ext>
                </a:extLst>
              </a:tr>
              <a:tr h="632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/>
                        <a:t>건우</a:t>
                      </a:r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/>
                        <a:t>25</a:t>
                      </a:r>
                      <a:endParaRPr lang="ko-KR" altLang="en-US" sz="2200"/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/>
                        <a:t>남자</a:t>
                      </a:r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/>
                        <a:t>177</a:t>
                      </a:r>
                      <a:endParaRPr lang="ko-KR" altLang="en-US" sz="2200"/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/>
                        <a:t>66</a:t>
                      </a:r>
                      <a:endParaRPr lang="ko-KR" altLang="en-US" sz="2200"/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/>
                        <a:t>X</a:t>
                      </a:r>
                      <a:endParaRPr lang="ko-KR" altLang="en-US" sz="2200"/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/>
                        <a:t>X</a:t>
                      </a:r>
                      <a:endParaRPr lang="ko-KR" altLang="en-US" sz="2200"/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/>
                        <a:t>O</a:t>
                      </a:r>
                      <a:endParaRPr lang="ko-KR" altLang="en-US" sz="2200"/>
                    </a:p>
                  </a:txBody>
                  <a:tcPr marL="109958" marR="109958" marT="54979" marB="549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err="1"/>
                        <a:t>대장암검사</a:t>
                      </a:r>
                      <a:endParaRPr lang="ko-KR" altLang="en-US" sz="2200" dirty="0"/>
                    </a:p>
                  </a:txBody>
                  <a:tcPr marL="109958" marR="109958" marT="54979" marB="54979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712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608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209E62-F9D8-9248-BEFA-343A65ECA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kumimoji="1" lang="en-US" altLang="ko-KR" dirty="0" err="1">
                <a:solidFill>
                  <a:srgbClr val="FFFFFF"/>
                </a:solidFill>
              </a:rPr>
              <a:t>DataGenerator</a:t>
            </a:r>
            <a:endParaRPr kumimoji="1" lang="ko-KR" altLang="en-US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05AAA56-63AA-453B-B119-942C312C5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FFFF"/>
                </a:solidFill>
              </a:rPr>
              <a:t>나이</a:t>
            </a:r>
            <a:r>
              <a:rPr lang="en-US" altLang="ko-KR" sz="2000" dirty="0">
                <a:solidFill>
                  <a:srgbClr val="FFFFFF"/>
                </a:solidFill>
              </a:rPr>
              <a:t>,</a:t>
            </a:r>
            <a:r>
              <a:rPr lang="ko-KR" altLang="en-US" sz="2000" dirty="0">
                <a:solidFill>
                  <a:srgbClr val="FFFFFF"/>
                </a:solidFill>
              </a:rPr>
              <a:t> 성별 등 특징들은  </a:t>
            </a:r>
            <a:r>
              <a:rPr lang="ko-KR" altLang="en-US" sz="2000" dirty="0" err="1">
                <a:solidFill>
                  <a:srgbClr val="FFFFFF"/>
                </a:solidFill>
              </a:rPr>
              <a:t>정규분포나</a:t>
            </a:r>
            <a:r>
              <a:rPr lang="ko-KR" altLang="en-US" sz="2000" dirty="0">
                <a:solidFill>
                  <a:srgbClr val="FFFFFF"/>
                </a:solidFill>
              </a:rPr>
              <a:t> 발병 확률에 따라 </a:t>
            </a:r>
            <a:r>
              <a:rPr lang="ko-KR" altLang="en-US" sz="2000" dirty="0" err="1">
                <a:solidFill>
                  <a:srgbClr val="FFFFFF"/>
                </a:solidFill>
              </a:rPr>
              <a:t>랜덤하게</a:t>
            </a:r>
            <a:r>
              <a:rPr lang="ko-KR" altLang="en-US" sz="2000" dirty="0">
                <a:solidFill>
                  <a:srgbClr val="FFFFFF"/>
                </a:solidFill>
              </a:rPr>
              <a:t> 생성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8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C229622E-B78E-C844-A7C2-5A49DA478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2444236"/>
            <a:ext cx="7058308" cy="409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77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328B4-D851-2C4B-A7E2-9D1F24320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Data Generator</a:t>
            </a:r>
            <a:endParaRPr kumimoji="1"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24C5CAC-652B-9C4D-9179-EADF0184D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1887" y="1690688"/>
            <a:ext cx="7433797" cy="457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40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209E62-F9D8-9248-BEFA-343A65ECA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59"/>
            <a:ext cx="6594189" cy="1631051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</a:rPr>
              <a:t>Determine Label</a:t>
            </a:r>
            <a:endParaRPr kumimoji="1" lang="ko-KR" altLang="en-US" dirty="0">
              <a:solidFill>
                <a:srgbClr val="FFFFFF"/>
              </a:solidFill>
            </a:endParaRPr>
          </a:p>
        </p:txBody>
      </p:sp>
      <p:pic>
        <p:nvPicPr>
          <p:cNvPr id="5" name="내용 개체 틀 4" descr="스크린샷, 전화이(가) 표시된 사진&#10;&#10;자동 생성된 설명">
            <a:extLst>
              <a:ext uri="{FF2B5EF4-FFF2-40B4-BE49-F238E27FC236}">
                <a16:creationId xmlns:a16="http://schemas.microsoft.com/office/drawing/2014/main" id="{B1D3B1A1-C4D1-194B-9AC0-6A55A36B6F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1" b="-1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05AAA56-63AA-453B-B119-942C312C5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FFFF"/>
                </a:solidFill>
              </a:rPr>
              <a:t>데이터 셋은</a:t>
            </a:r>
            <a:r>
              <a:rPr lang="en-US" altLang="ko-KR" sz="2000" dirty="0">
                <a:solidFill>
                  <a:srgbClr val="FFFFFF"/>
                </a:solidFill>
              </a:rPr>
              <a:t> </a:t>
            </a:r>
            <a:r>
              <a:rPr lang="ko-KR" altLang="en-US" sz="2000" dirty="0">
                <a:solidFill>
                  <a:srgbClr val="FFFFFF"/>
                </a:solidFill>
              </a:rPr>
              <a:t>가이드라인에 따라 어떤 검진을 받아야 하는지 결정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581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341</Words>
  <Application>Microsoft Macintosh PowerPoint</Application>
  <PresentationFormat>Widescreen</PresentationFormat>
  <Paragraphs>154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맑은 고딕</vt:lpstr>
      <vt:lpstr>Arial</vt:lpstr>
      <vt:lpstr>Calibri</vt:lpstr>
      <vt:lpstr>Office 테마</vt:lpstr>
      <vt:lpstr>PowerPoint Presentation</vt:lpstr>
      <vt:lpstr>PowerPoint Presentation</vt:lpstr>
      <vt:lpstr>PowerPoint Presentation</vt:lpstr>
      <vt:lpstr>PowerPoint Presentation</vt:lpstr>
      <vt:lpstr>Introduction</vt:lpstr>
      <vt:lpstr>Data Set</vt:lpstr>
      <vt:lpstr>DataGenerator</vt:lpstr>
      <vt:lpstr>Data Generator</vt:lpstr>
      <vt:lpstr>Determine Label</vt:lpstr>
      <vt:lpstr>Data Generator</vt:lpstr>
      <vt:lpstr>Train.csv</vt:lpstr>
      <vt:lpstr>Random Forest </vt:lpstr>
      <vt:lpstr>Lung Cancer – Decision Tree</vt:lpstr>
      <vt:lpstr>CancerName - Model</vt:lpstr>
      <vt:lpstr>Model Generator</vt:lpstr>
      <vt:lpstr>Server</vt:lpstr>
      <vt:lpstr>Server - Json</vt:lpstr>
      <vt:lpstr>Server – Json communication</vt:lpstr>
      <vt:lpstr>Server</vt:lpstr>
      <vt:lpstr>Client</vt:lpstr>
      <vt:lpstr>Client</vt:lpstr>
      <vt:lpstr>Client.py</vt:lpstr>
      <vt:lpstr>Summary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CareLink  Project</dc:title>
  <dc:creator>양재욱</dc:creator>
  <cp:lastModifiedBy>양재욱</cp:lastModifiedBy>
  <cp:revision>4</cp:revision>
  <dcterms:created xsi:type="dcterms:W3CDTF">2020-01-08T01:24:04Z</dcterms:created>
  <dcterms:modified xsi:type="dcterms:W3CDTF">2021-06-11T08:30:12Z</dcterms:modified>
</cp:coreProperties>
</file>